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74" r:id="rId6"/>
    <p:sldId id="262" r:id="rId7"/>
    <p:sldId id="272" r:id="rId8"/>
    <p:sldId id="264" r:id="rId9"/>
    <p:sldId id="265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3317" autoAdjust="0"/>
  </p:normalViewPr>
  <p:slideViewPr>
    <p:cSldViewPr>
      <p:cViewPr varScale="1">
        <p:scale>
          <a:sx n="99" d="100"/>
          <a:sy n="99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3986529523395601E-2"/>
          <c:y val="0.14256663574953571"/>
          <c:w val="0.4968729919800986"/>
          <c:h val="0.66224821959865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elete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Доход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Доход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86.7</c:v>
                </c:pt>
                <c:pt idx="1">
                  <c:v>4.4000000000000004</c:v>
                </c:pt>
                <c:pt idx="2">
                  <c:v>5.6</c:v>
                </c:pt>
                <c:pt idx="3">
                  <c:v>0.8</c:v>
                </c:pt>
                <c:pt idx="4">
                  <c:v>1.2</c:v>
                </c:pt>
                <c:pt idx="5">
                  <c:v>0.1</c:v>
                </c:pt>
                <c:pt idx="7">
                  <c:v>1.1000000000000001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316434899409327"/>
          <c:y val="6.4764541989548494E-2"/>
          <c:w val="0.44752429294282392"/>
          <c:h val="0.76669406911015126"/>
        </c:manualLayout>
      </c:layout>
      <c:txPr>
        <a:bodyPr/>
        <a:lstStyle/>
        <a:p>
          <a:pPr>
            <a:lnSpc>
              <a:spcPct val="100000"/>
            </a:lnSpc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070806086640512E-2"/>
          <c:y val="3.0555341694896272E-2"/>
          <c:w val="0.60361979294590795"/>
          <c:h val="0.905556216579411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4"/>
            <c:explosion val="25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Культура, кинематография</c:v>
                </c:pt>
                <c:pt idx="3">
                  <c:v>Социальная политика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51.9</c:v>
                </c:pt>
                <c:pt idx="2">
                  <c:v>11.4</c:v>
                </c:pt>
                <c:pt idx="3">
                  <c:v>8</c:v>
                </c:pt>
                <c:pt idx="4">
                  <c:v>9.3000000000000007</c:v>
                </c:pt>
                <c:pt idx="5">
                  <c:v>2.4</c:v>
                </c:pt>
                <c:pt idx="6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758681610770472"/>
          <c:y val="6.2243221394775894E-2"/>
          <c:w val="0.3731018351177644"/>
          <c:h val="0.917179932248943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0.03345</cdr:x>
      <cdr:y>0.75325</cdr:y>
    </cdr:from>
    <cdr:to>
      <cdr:x>0.50427</cdr:x>
      <cdr:y>0.94545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614" y="4143404"/>
          <a:ext cx="39352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Общий объем доходов МО «Юринский муниципальный 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район» в расчете на 1 жителя в 201</a:t>
          </a:r>
          <a:r>
            <a:rPr lang="en-US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году составляет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17.7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тыс.руб.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0.2735</cdr:x>
      <cdr:y>0.24675</cdr:y>
    </cdr:from>
    <cdr:to>
      <cdr:x>0.31624</cdr:x>
      <cdr:y>0.25974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2286016" y="1357322"/>
          <a:ext cx="357190" cy="714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0.24786</cdr:x>
      <cdr:y>0.19481</cdr:y>
    </cdr:from>
    <cdr:to>
      <cdr:x>0.29915</cdr:x>
      <cdr:y>0.25974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 flipH="1" flipV="1">
          <a:off x="2107421" y="1035851"/>
          <a:ext cx="357190" cy="4286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0.125</cdr:x>
      <cdr:y>0.14286</cdr:y>
    </cdr:from>
    <cdr:to>
      <cdr:x>0.23333</cdr:x>
      <cdr:y>0.24675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16200000" flipV="1">
          <a:off x="1250164" y="607222"/>
          <a:ext cx="571504" cy="9286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0.08547</cdr:x>
      <cdr:y>0.18182</cdr:y>
    </cdr:from>
    <cdr:to>
      <cdr:x>0.16667</cdr:x>
      <cdr:y>0.25974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16200000" flipV="1">
          <a:off x="866415" y="866414"/>
          <a:ext cx="428628" cy="6960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0.04167</cdr:x>
      <cdr:y>0.24675</cdr:y>
    </cdr:from>
    <cdr:to>
      <cdr:x>0.10256</cdr:x>
      <cdr:y>0.2987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10800000">
          <a:off x="357189" y="1357322"/>
          <a:ext cx="522045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0.19658</cdr:x>
      <cdr:y>0.49351</cdr:y>
    </cdr:from>
    <cdr:to>
      <cdr:x>0.35726</cdr:x>
      <cdr:y>0.68571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643074" y="2714644"/>
          <a:ext cx="13430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0.30769</cdr:x>
      <cdr:y>0.22078</cdr:y>
    </cdr:from>
    <cdr:to>
      <cdr:x>0.43419</cdr:x>
      <cdr:y>0.37402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571768" y="1214446"/>
          <a:ext cx="1057276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1.1</a:t>
          </a:r>
          <a:r>
            <a:rPr lang="ru-RU" sz="1100" dirty="0" smtClean="0"/>
            <a:t>%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0.2906</cdr:x>
      <cdr:y>0.16883</cdr:y>
    </cdr:from>
    <cdr:to>
      <cdr:x>0.40855</cdr:x>
      <cdr:y>0.33506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28892" y="928694"/>
          <a:ext cx="98583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</a:t>
          </a:r>
          <a:r>
            <a:rPr lang="en-US" sz="1100" dirty="0" smtClean="0"/>
            <a:t>2</a:t>
          </a:r>
          <a:r>
            <a:rPr lang="ru-RU" sz="1100" dirty="0" smtClean="0"/>
            <a:t>%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0.28205</cdr:x>
      <cdr:y>0.11688</cdr:y>
    </cdr:from>
    <cdr:to>
      <cdr:x>0.4</cdr:x>
      <cdr:y>0.2961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357454" y="64294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0.24786</cdr:x>
      <cdr:y>0.07792</cdr:y>
    </cdr:from>
    <cdr:to>
      <cdr:x>0.36581</cdr:x>
      <cdr:y>0.25714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2071702" y="428628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0.00855</cdr:x>
      <cdr:y>0.07792</cdr:y>
    </cdr:from>
    <cdr:to>
      <cdr:x>0.19487</cdr:x>
      <cdr:y>0.14286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71438" y="428628"/>
          <a:ext cx="15573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</a:t>
          </a:r>
          <a:r>
            <a:rPr lang="en-US" sz="1100" dirty="0" smtClean="0"/>
            <a:t>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0.00855</cdr:x>
      <cdr:y>0.12987</cdr:y>
    </cdr:from>
    <cdr:to>
      <cdr:x>0.17778</cdr:x>
      <cdr:y>0.33506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71438" y="714380"/>
          <a:ext cx="141446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0.16883</cdr:y>
    </cdr:from>
    <cdr:to>
      <cdr:x>0.17778</cdr:x>
      <cdr:y>0.33506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0" y="928694"/>
          <a:ext cx="14859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0.14286</cdr:y>
    </cdr:from>
    <cdr:to>
      <cdr:x>0.12649</cdr:x>
      <cdr:y>0.23377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0" y="785818"/>
          <a:ext cx="105727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5,</a:t>
          </a:r>
          <a:r>
            <a:rPr lang="en-US" dirty="0" smtClean="0"/>
            <a:t>6</a:t>
          </a:r>
          <a:r>
            <a:rPr lang="ru-RU" dirty="0" smtClean="0"/>
            <a:t>%</a:t>
          </a:r>
          <a:endParaRPr lang="ru-RU" dirty="0"/>
        </a:p>
      </cdr:txBody>
    </cdr:sp>
  </cdr:relSizeAnchor>
  <cdr:relSizeAnchor xmlns:cdr="http://schemas.openxmlformats.org/drawingml/2006/chartDrawing">
    <cdr:from>
      <cdr:x>0</cdr:x>
      <cdr:y>0.20779</cdr:y>
    </cdr:from>
    <cdr:to>
      <cdr:x>0.1094</cdr:x>
      <cdr:y>0.41299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0" y="1143008"/>
          <a:ext cx="914400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4,</a:t>
          </a:r>
          <a:r>
            <a:rPr lang="en-US" sz="1100" dirty="0" smtClean="0"/>
            <a:t>4</a:t>
          </a:r>
          <a:r>
            <a:rPr lang="ru-RU" sz="1100" dirty="0" smtClean="0"/>
            <a:t>% 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0.35211</cdr:x>
      <cdr:y>0.51563</cdr:y>
    </cdr:from>
    <cdr:to>
      <cdr:x>0.46385</cdr:x>
      <cdr:y>0.71562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20" y="2357454"/>
          <a:ext cx="906807" cy="914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0.36625</cdr:x>
      <cdr:y>0.20313</cdr:y>
    </cdr:from>
    <cdr:to>
      <cdr:x>0.47798</cdr:x>
      <cdr:y>0.40312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97192" y="9286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0.26149</cdr:x>
      <cdr:y>0.15625</cdr:y>
    </cdr:from>
    <cdr:to>
      <cdr:x>0.3226</cdr:x>
      <cdr:y>0.35625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39936" y="714380"/>
          <a:ext cx="50006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0.13928</cdr:x>
      <cdr:y>0.20313</cdr:y>
    </cdr:from>
    <cdr:to>
      <cdr:x>0.25102</cdr:x>
      <cdr:y>0.40312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39804" y="9286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0.03521</cdr:x>
      <cdr:y>0.34375</cdr:y>
    </cdr:from>
    <cdr:to>
      <cdr:x>0.14694</cdr:x>
      <cdr:y>0.40625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1571636"/>
          <a:ext cx="90672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0.03453</cdr:x>
      <cdr:y>0.42188</cdr:y>
    </cdr:from>
    <cdr:to>
      <cdr:x>0.14626</cdr:x>
      <cdr:y>0.54688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2548" y="1928826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0.11309</cdr:x>
      <cdr:y>0.53125</cdr:y>
    </cdr:from>
    <cdr:to>
      <cdr:x>0.22483</cdr:x>
      <cdr:y>0.73125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25490" y="242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785786" y="4756149"/>
            <a:ext cx="7772400" cy="315925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200928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857364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 исполнению бюджета муниципального образования «Юринский муниципальный район» за 201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1944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«Юринский муниципальный район»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ОСНОВНЫМ ФУНКЦИЯМ НА ОДНОГО ЖИТЕЛЯ 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64"/>
                <a:gridCol w="2756761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2014 год,</a:t>
                      </a:r>
                    </a:p>
                    <a:p>
                      <a:pPr algn="ctr"/>
                      <a:r>
                        <a:rPr lang="ru-RU" sz="1200" dirty="0" smtClean="0"/>
                        <a:t> 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 год, 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Рост</a:t>
                      </a:r>
                      <a:r>
                        <a:rPr lang="ru-RU" sz="1200" baseline="0" dirty="0" smtClean="0"/>
                        <a:t> расходов,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в %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-4,0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9,1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-0,2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-0,4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0,9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муниципального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на содержание работников органов  местного самоуправления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одного жителя муниципального образования</a:t>
                      </a:r>
                    </a:p>
                    <a:p>
                      <a:pPr algn="l"/>
                      <a:endParaRPr lang="ru-RU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-0,2</a:t>
                      </a:r>
                      <a:endParaRPr lang="ru-RU" sz="1200" dirty="0"/>
                    </a:p>
                  </a:txBody>
                  <a:tcPr marL="100207" marR="100207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7072330" y="1214422"/>
            <a:ext cx="1714512" cy="3000396"/>
          </a:xfrm>
          <a:prstGeom prst="wedgeRoundRectCallout">
            <a:avLst>
              <a:gd name="adj1" fmla="val -87049"/>
              <a:gd name="adj2" fmla="val -25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ОСНОВНЫЕ ПОКАЗАТЕЛИ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ХАРАКТЕРИЗУЮЩИЕ РЕЗУЛЬТАТЫ ИСПОЛЬЗОВАНИЯ БЮДЖЕТНЫХ АССИГНОВАНИЙ В 2015 ГОДУ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Численность населения – 7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834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чел.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3789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1357298"/>
            <a:ext cx="2143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86050" y="1571612"/>
            <a:ext cx="1214446" cy="1857388"/>
          </a:xfrm>
          <a:prstGeom prst="wedgeRoundRectCallout">
            <a:avLst>
              <a:gd name="adj1" fmla="val -81944"/>
              <a:gd name="adj2" fmla="val -237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Уровень безработицы – </a:t>
            </a:r>
            <a:r>
              <a:rPr lang="en-US" sz="1200" b="1" dirty="0" smtClean="0"/>
              <a:t>5</a:t>
            </a:r>
            <a:r>
              <a:rPr lang="ru-RU" sz="1200" b="1" dirty="0" smtClean="0"/>
              <a:t>,0 </a:t>
            </a:r>
            <a:r>
              <a:rPr lang="ru-RU" sz="1200" b="1" dirty="0" smtClean="0"/>
              <a:t>%</a:t>
            </a:r>
            <a:endParaRPr lang="ru-RU" sz="12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2143140" cy="15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4500562" y="4500570"/>
            <a:ext cx="2428892" cy="2000264"/>
          </a:xfrm>
          <a:prstGeom prst="wedgeRoundRectCallout">
            <a:avLst>
              <a:gd name="adj1" fmla="val -78537"/>
              <a:gd name="adj2" fmla="val -27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43438" y="4500570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муниципального района –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57161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715140" y="1214422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Общая площадь жилых помещений, приходящаяся в среднем на одного жителя – 32,8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Площадь жилых помещений введенная в действие за 2014 год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–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,8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77153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800" i="1" dirty="0" smtClean="0">
                <a:solidFill>
                  <a:srgbClr val="C00000"/>
                </a:solidFill>
              </a:rPr>
              <a:t>Спасибо за внимание !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Финансовый  отдел муниципального образования «Юринский муниципальный район»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Наш адрес: 425370, Республика Марий Эл, п. Юрино,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ул. Красная площадь, д. 1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Телефон: (83644) 3-26-63, 3-27-01. Факс</a:t>
            </a:r>
            <a:r>
              <a:rPr lang="ru-RU" sz="2000" b="1" dirty="0" smtClean="0">
                <a:solidFill>
                  <a:schemeClr val="bg1"/>
                </a:solidFill>
                <a:sym typeface="Wingdings" pitchFamily="2" charset="2"/>
              </a:rPr>
              <a:t>(83644) 3-26-63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Адрес электронной почты: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rfo-yur@minfin.mari.ru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Разработчиком презентации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«Бюджет для граждан» по исполнению бюджета за </a:t>
            </a:r>
            <a:r>
              <a:rPr lang="ru-RU" sz="2000" dirty="0" smtClean="0">
                <a:solidFill>
                  <a:schemeClr val="bg1"/>
                </a:solidFill>
              </a:rPr>
              <a:t>201</a:t>
            </a:r>
            <a:r>
              <a:rPr lang="en-US" sz="2000" dirty="0" smtClean="0">
                <a:solidFill>
                  <a:schemeClr val="bg1"/>
                </a:solidFill>
              </a:rPr>
              <a:t>5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год является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Руководитель финансового отдела МО «Юринский муниципальный район»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Красильникова Л.В.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2964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«Юринский муниципальный район»!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151323"/>
          </a:xfrm>
        </p:spPr>
        <p:txBody>
          <a:bodyPr>
            <a:normAutofit fontScale="40000" lnSpcReduction="20000"/>
          </a:bodyPr>
          <a:lstStyle/>
          <a:p>
            <a:pPr marL="0" indent="357188" algn="just">
              <a:buNone/>
            </a:pPr>
            <a:endParaRPr lang="ru-RU" sz="4000" dirty="0" smtClean="0"/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посланием Президента Российской Федерации В. В. Путина Федеральному собранию от 28 июня 2012 года, в целях реализации принципа прозрачности и открытости бюджета и информирования жителей о расходовании средств бюджета разработана брошюра «Бюджет для граждан» по исполнению бюджета за 2015 год.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Представленная в ней информация позволит гражданам составить представление об источниках формирования доходов бюджета муниципального района, направлениях расходования бюджетных средств в 2015 году и сделать выводы об эффективности использования бюджетных средств.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Администрация МО «Юринский муниципальный район», публикуя брошюру «Бюджет для граждан» по исполнению бюджета за 2015 год, надеется на заинтересованное внимание жителей района к процессу исполнения бюджета.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отдела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 «Юринский муниципальный 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район»  Л.В. Красильникова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http://ia124.mycdn.me/image?id=556568230353&amp;bid=556568230353&amp;t=3&amp;plc=WEB&amp;tkn=EE0vGyQCAqoQw_z8gIK9smvlkA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00570"/>
            <a:ext cx="3429024" cy="187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 МО «Юринский муниципальный район»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5" descr="18b8088ba1a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72264" y="3857628"/>
            <a:ext cx="1723810" cy="1723810"/>
          </a:xfrm>
          <a:prstGeom prst="rect">
            <a:avLst/>
          </a:prstGeom>
          <a:noFill/>
        </p:spPr>
      </p:pic>
      <p:sp>
        <p:nvSpPr>
          <p:cNvPr id="6" name="Двойная стрелка влево/вправо 5"/>
          <p:cNvSpPr/>
          <p:nvPr/>
        </p:nvSpPr>
        <p:spPr>
          <a:xfrm>
            <a:off x="3428992" y="2214554"/>
            <a:ext cx="2143140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2928934"/>
            <a:ext cx="85725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35743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138740.6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2285992"/>
            <a:ext cx="20717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4429132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1202,4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35743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137538.2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дом из дене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2387333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доходов бюджета МО «Юринский муниципальный район» за 2015год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714356"/>
          <a:ext cx="8572559" cy="5994760"/>
        </p:xfrm>
        <a:graphic>
          <a:graphicData uri="http://schemas.openxmlformats.org/drawingml/2006/table">
            <a:tbl>
              <a:tblPr/>
              <a:tblGrid>
                <a:gridCol w="3857652"/>
                <a:gridCol w="714380"/>
                <a:gridCol w="714380"/>
                <a:gridCol w="857256"/>
                <a:gridCol w="728550"/>
                <a:gridCol w="850171"/>
                <a:gridCol w="850170"/>
              </a:tblGrid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Утвержденный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 на 2015 г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на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Отклонение уточненного плана от утвержденного     (+ -)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исполнения за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уточненного плана    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 -)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исполнения к уточненному плану года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32979,7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-4199,0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37178,7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32979,7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-4199,0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 dirty="0">
                          <a:latin typeface="Times New Roman"/>
                        </a:rPr>
                        <a:t>Налоги на товары (работы, услуги), реал</a:t>
                      </a:r>
                      <a:r>
                        <a:rPr lang="ru-RU" sz="1000" b="1" i="1" u="none" strike="noStrike" dirty="0" smtClean="0">
                          <a:latin typeface="Times New Roman"/>
                        </a:rPr>
                        <a:t>. на </a:t>
                      </a:r>
                      <a:r>
                        <a:rPr lang="ru-RU" sz="1000" b="1" i="1" u="none" strike="noStrike" dirty="0" err="1">
                          <a:latin typeface="Times New Roman"/>
                        </a:rPr>
                        <a:t>терр</a:t>
                      </a:r>
                      <a:r>
                        <a:rPr lang="ru-RU" sz="1000" b="1" i="1" u="none" strike="noStrike" dirty="0" smtClean="0">
                          <a:latin typeface="Times New Roman"/>
                        </a:rPr>
                        <a:t>. РФ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1496,0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1496,0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1672,4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176,4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111,8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1987,0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1987,0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2109,0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122,0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,взимаемый в виде стоимости патента в связи с применением упрощенной системы налогообложения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1986,0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1986,0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2107,6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121,6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140,0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218,0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218,0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297,4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79,4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136,4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Доходы от использования имущества, находящегося в госуд. и муниц. собственности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529,0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529,0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459,2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-69,8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86,8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 арендная плата за земли, находящиеся в госуд. собственности до разграничения госуд. собственности на землю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370,0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416,2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46,2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112,5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арендная плата за земли, находящиеся в собственности муниципальных районов после разграничения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-58,7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 доходы от сдачи в аренду имущества, находящегося в операт. управлении муниципальных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-57,3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Доходы от переч части прибыли, остающейся после уплаты налогов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56,3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-27,7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67,0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 плата за негативное воздействие на окружающую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67,0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628,0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628,0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-614,8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1" u="none" strike="noStrike"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328,0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427,6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130,4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1" u="none" strike="noStrike"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Собственные доходы, всего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42448,7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42448,7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38014,8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-4433,9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89,6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Безвозмездные поступления,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85846,3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111694,0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25847,7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100 725,8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-10 968,2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Дотация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15500,7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29426,1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13925,4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29 426,1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59105,4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60758,0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1652,6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60 550,3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-207,7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Субсидия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11237,6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21470,6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10233,0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10 710,8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-10759,8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49,9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-0,7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-0,7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Итого доходов: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128295,0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154142,7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25847,7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138 740,6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-15402,1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поступлений МО «Юринский муниципальный район» в 2015году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5725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расходов бюджета МО «Юринский муниципальный район»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2015год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/>
          <a:lstStyle/>
          <a:p>
            <a:pPr>
              <a:buNone/>
            </a:pP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785926"/>
          <a:ext cx="7858179" cy="4024649"/>
        </p:xfrm>
        <a:graphic>
          <a:graphicData uri="http://schemas.openxmlformats.org/drawingml/2006/table">
            <a:tbl>
              <a:tblPr/>
              <a:tblGrid>
                <a:gridCol w="2334749"/>
                <a:gridCol w="882425"/>
                <a:gridCol w="882425"/>
                <a:gridCol w="1088325"/>
                <a:gridCol w="762930"/>
                <a:gridCol w="991809"/>
                <a:gridCol w="915516"/>
              </a:tblGrid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бюджет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уточненного плана от утвержденного  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исполнения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г.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уточненного плана               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к уточненному плану года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4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Расходы бюджета: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21168,8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22371,4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1202,6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20 581,5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-1789,9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477,0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436,8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432,5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1677,5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1565,9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-111,6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1 449,5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-116,4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3686,2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14134,0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10447,8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3 331,4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-10802,6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23,6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5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Охрана окружающей среды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67048,3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72622,9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5574,6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71 417,8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-1205,1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18085,6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18156,7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71,1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15 611,0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-2545,7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5992,1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11491,3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5499,2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11 053,6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-437,7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физическая культура и спорт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60,6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754,0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-96,0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143,5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143,5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118,7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9504,0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12748,2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3244,2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12 748,2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Расходы бюджета,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128739,0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154586,7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25847,7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137 538,2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-17 048,5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89,0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 МО «Юринский муниципальный район» в 2015 году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811532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8572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поступления за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571472" y="1357298"/>
            <a:ext cx="3286148" cy="1428760"/>
          </a:xfrm>
          <a:prstGeom prst="wave">
            <a:avLst>
              <a:gd name="adj1" fmla="val 12500"/>
              <a:gd name="adj2" fmla="val -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Дотации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29426,1тыс.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1472" y="2643182"/>
            <a:ext cx="3214710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Субсидии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10710,8 тыс.руб</a:t>
            </a:r>
            <a:r>
              <a:rPr lang="ru-RU" sz="1400" b="1" i="1" dirty="0" smtClean="0">
                <a:solidFill>
                  <a:schemeClr val="tx1"/>
                </a:solidFill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71472" y="3929066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60550,3тыс.руб.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71472" y="5143512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Иные межбюджетные трансферты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38,6тыс.руб.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72000" y="2428868"/>
            <a:ext cx="3714776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100725,8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тыс.руб.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071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 на 01.01.16г. в бюджете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«Юринский муниципальный район» сложился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сумме 1202,4 тысяч рублей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Уточенный план на2015г.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за 2015г. 	</a:t>
                      </a:r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154142,7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138740,6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154586,7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137538,2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ДЕФИЦИТ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(ПРОФИЦИТ)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-444,0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1202,4</a:t>
                      </a:r>
                      <a:endParaRPr lang="ru-RU" sz="1600" dirty="0"/>
                    </a:p>
                  </a:txBody>
                  <a:tcPr marL="100207" marR="100207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1472" y="3500438"/>
            <a:ext cx="8001056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/>
            <a:r>
              <a:rPr lang="ru-RU" sz="1000" b="1" dirty="0" smtClean="0">
                <a:solidFill>
                  <a:schemeClr val="tx1"/>
                </a:solidFill>
              </a:rPr>
              <a:t>Бюджет муниципального района по состоянию  на 1января 2016г исполнен с </a:t>
            </a:r>
            <a:r>
              <a:rPr lang="ru-RU" sz="1000" b="1" dirty="0" err="1" smtClean="0">
                <a:solidFill>
                  <a:schemeClr val="tx1"/>
                </a:solidFill>
              </a:rPr>
              <a:t>профицитом</a:t>
            </a:r>
            <a:r>
              <a:rPr lang="ru-RU" sz="1000" b="1" dirty="0" smtClean="0">
                <a:solidFill>
                  <a:schemeClr val="tx1"/>
                </a:solidFill>
              </a:rPr>
              <a:t> в сумме 1202,4 тыс. рублей, который сложился в результате погашения задолженности по бюджетному кредиту в сумме 1000,0 тыс. рублей и изменения остатков средств на счетах в сумме 202,4 тыс. рублей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обязательств по муниципальным гарантиям муниципального образования «Юринский муниципальный район», предоставляемым в 2015 году в сумме не более 0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Предельным объемом расходов на обслуживание муниципального долга муниципального образования «Юринский муниципальный район» на 2015 год утвержден в сумме 143,5 тыс.руб. 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Фактически объем расходов на обслуживание муниципального долга в 2015 году составил – 118,7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2015 году погашен муниципальный долг в сумме 1000 тыс.руб. в соответствии с графиком погашения. А также перечислены проценты по кредиту в сумме 118,7 тыс.руб. за счет собственных доходов. Остаток по муниципальному долгу составил 2000 тыс.руб.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dlc_DocId xmlns="57504d04-691e-4fc4-8f09-4f19fdbe90f6">XXJ7TYMEEKJ2-3538-10</_dlc_DocId>
    <_dlc_DocIdUrl xmlns="57504d04-691e-4fc4-8f09-4f19fdbe90f6">
      <Url>http://spsearch.gov.mari.ru:32643/jurino/_layouts/DocIdRedir.aspx?ID=XXJ7TYMEEKJ2-3538-10</Url>
      <Description>XXJ7TYMEEKJ2-3538-10</Description>
    </_dlc_DocIdUrl>
    <_x041f__x0430__x043f__x043a__x0430_ xmlns="f2c6f253-57db-4c82-b3a3-825bd4b87dae">2016 г</_x041f__x0430__x043f__x043a__x0430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402208-EFD7-4373-AAAA-507C797474A5}"/>
</file>

<file path=customXml/itemProps2.xml><?xml version="1.0" encoding="utf-8"?>
<ds:datastoreItem xmlns:ds="http://schemas.openxmlformats.org/officeDocument/2006/customXml" ds:itemID="{8FE5F225-6504-4CFB-A19D-D5790C81990F}"/>
</file>

<file path=customXml/itemProps3.xml><?xml version="1.0" encoding="utf-8"?>
<ds:datastoreItem xmlns:ds="http://schemas.openxmlformats.org/officeDocument/2006/customXml" ds:itemID="{0372F97A-DF0F-42CB-BD6B-97116B3EC9C6}"/>
</file>

<file path=customXml/itemProps4.xml><?xml version="1.0" encoding="utf-8"?>
<ds:datastoreItem xmlns:ds="http://schemas.openxmlformats.org/officeDocument/2006/customXml" ds:itemID="{564591AE-E738-404E-AC5C-980B3A0485F0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1254</TotalTime>
  <Words>1268</Words>
  <PresentationFormat>Экран (4:3)</PresentationFormat>
  <Paragraphs>430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 Уважаемые жители  муниципального образования «Юринский муниципальный район»! </vt:lpstr>
      <vt:lpstr>Основные параметры бюджета  МО «Юринский муниципальный район» (тыс. рублей)</vt:lpstr>
      <vt:lpstr>Показатели исполнения доходов бюджета МО «Юринский муниципальный район» за 2015год </vt:lpstr>
      <vt:lpstr>Структура налоговых и неналоговых поступлений МО «Юринский муниципальный район» в 2015году</vt:lpstr>
      <vt:lpstr>Показатели исполнения расходов бюджета МО «Юринский муниципальный район»  за 2015год </vt:lpstr>
      <vt:lpstr>Структура расходов  МО «Юринский муниципальный район» в 2015 году</vt:lpstr>
      <vt:lpstr>   Безвозмездные поступления за 2015 год </vt:lpstr>
      <vt:lpstr>Фактически на 01.01.16г. в бюджете  муниципального образования «Юринский муниципальный район» сложился профицит в сумме 1202,4 тысяч рублей </vt:lpstr>
      <vt:lpstr> РАСХОДЫ БЮДЖЕТА МО «Юринский муниципальный район» ПО ОСНОВНЫМ ФУНКЦИЯМ НА ОДНОГО ЖИТЕЛЯ </vt:lpstr>
      <vt:lpstr> ОСНОВНЫЕ ПОКАЗАТЕЛИ  ХАРАКТЕРИЗУЮЩИЕ РЕЗУЛЬТАТЫ ИСПОЛЬЗОВАНИЯ БЮДЖЕТНЫХ АССИГНОВАНИЙ В 2015 ГОДУ  Численность населения – 7834 чел.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Этапы бюджетного процесса  Финансовое обеспечение казенных учрежден </dc:title>
  <cp:lastModifiedBy>user</cp:lastModifiedBy>
  <cp:revision>147</cp:revision>
  <dcterms:modified xsi:type="dcterms:W3CDTF">2016-05-20T13:27:04Z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60857890-fbd0-481d-8cb9-71d68144ccb4</vt:lpwstr>
  </property>
</Properties>
</file>